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81813" cy="9296400"/>
  <p:embeddedFontLst>
    <p:embeddedFont>
      <p:font typeface="Arial Black" panose="020B0A04020102020204" pitchFamily="34" charset="0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je99jK4/8l52sk5k7eZUHU30+u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7712C1C-D97E-4C20-9FA6-C0E367E8918F}">
  <a:tblStyle styleId="{27712C1C-D97E-4C20-9FA6-C0E367E8918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6883908-05DA-4BA2-AA31-CAA224D9C82E}" styleName="Table_1">
    <a:wholeTbl>
      <a:tcTxStyle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D4D8A18-FE58-42CC-8A40-BC588403F6CD}" styleName="Table_2">
    <a:wholeTbl>
      <a:tcTxStyle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2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82119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98102" y="0"/>
            <a:ext cx="2982119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50963" y="1162050"/>
            <a:ext cx="4179887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2982119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 txBox="1">
            <a:spLocks noGrp="1"/>
          </p:cNvSpPr>
          <p:nvPr>
            <p:ph type="sldNum" idx="12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b2cd296045_0_24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600" cy="3660600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3b2cd29604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900" cy="313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6:notes"/>
          <p:cNvSpPr txBox="1">
            <a:spLocks noGrp="1"/>
          </p:cNvSpPr>
          <p:nvPr>
            <p:ph type="sldNum" idx="12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 txBox="1">
            <a:spLocks noGrp="1"/>
          </p:cNvSpPr>
          <p:nvPr>
            <p:ph type="sldNum" idx="12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ad3e401283_0_0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600" cy="3660600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3ad3e40128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900" cy="313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b2cd296045_0_0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600" cy="3660600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3b2cd2960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900" cy="313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b2cd296045_0_7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600" cy="3660600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g3b2cd29604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900" cy="313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b2cd296045_0_14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600" cy="3660600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3b2cd29604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900" cy="313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8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ftr" idx="11"/>
          </p:nvPr>
        </p:nvSpPr>
        <p:spPr>
          <a:xfrm>
            <a:off x="2874026" y="6356351"/>
            <a:ext cx="33959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sldNum" idx="12"/>
          </p:nvPr>
        </p:nvSpPr>
        <p:spPr>
          <a:xfrm>
            <a:off x="6424900" y="6322925"/>
            <a:ext cx="209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title"/>
          </p:nvPr>
        </p:nvSpPr>
        <p:spPr>
          <a:xfrm>
            <a:off x="0" y="18256"/>
            <a:ext cx="9144000" cy="123766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1"/>
          </p:nvPr>
        </p:nvSpPr>
        <p:spPr>
          <a:xfrm rot="5400000">
            <a:off x="2238174" y="-100213"/>
            <a:ext cx="4667652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ftr" idx="11"/>
          </p:nvPr>
        </p:nvSpPr>
        <p:spPr>
          <a:xfrm>
            <a:off x="2874026" y="6356351"/>
            <a:ext cx="33959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sldNum" idx="12"/>
          </p:nvPr>
        </p:nvSpPr>
        <p:spPr>
          <a:xfrm>
            <a:off x="6424900" y="6322925"/>
            <a:ext cx="209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>
            <a:off x="2874026" y="6356351"/>
            <a:ext cx="33959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6424900" y="6322925"/>
            <a:ext cx="209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9"/>
          <p:cNvSpPr txBox="1">
            <a:spLocks noGrp="1"/>
          </p:cNvSpPr>
          <p:nvPr>
            <p:ph type="title"/>
          </p:nvPr>
        </p:nvSpPr>
        <p:spPr>
          <a:xfrm>
            <a:off x="0" y="18256"/>
            <a:ext cx="9144000" cy="1237668"/>
          </a:xfrm>
          <a:prstGeom prst="rect">
            <a:avLst/>
          </a:prstGeom>
          <a:solidFill>
            <a:srgbClr val="08579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body" idx="1"/>
          </p:nvPr>
        </p:nvSpPr>
        <p:spPr>
          <a:xfrm>
            <a:off x="628650" y="1509311"/>
            <a:ext cx="7886700" cy="4667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1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ftr" idx="11"/>
          </p:nvPr>
        </p:nvSpPr>
        <p:spPr>
          <a:xfrm>
            <a:off x="2874026" y="6356351"/>
            <a:ext cx="33959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sldNum" idx="12"/>
          </p:nvPr>
        </p:nvSpPr>
        <p:spPr>
          <a:xfrm>
            <a:off x="6391848" y="632291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7" name="Google Shape;27;p9"/>
          <p:cNvCxnSpPr/>
          <p:nvPr/>
        </p:nvCxnSpPr>
        <p:spPr>
          <a:xfrm rot="10800000">
            <a:off x="0" y="1255924"/>
            <a:ext cx="91440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0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ftr" idx="11"/>
          </p:nvPr>
        </p:nvSpPr>
        <p:spPr>
          <a:xfrm>
            <a:off x="2874026" y="6356351"/>
            <a:ext cx="33959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sldNum" idx="12"/>
          </p:nvPr>
        </p:nvSpPr>
        <p:spPr>
          <a:xfrm>
            <a:off x="6424900" y="6322925"/>
            <a:ext cx="209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>
            <a:spLocks noGrp="1"/>
          </p:cNvSpPr>
          <p:nvPr>
            <p:ph type="title"/>
          </p:nvPr>
        </p:nvSpPr>
        <p:spPr>
          <a:xfrm>
            <a:off x="0" y="18256"/>
            <a:ext cx="9144000" cy="123766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ftr" idx="11"/>
          </p:nvPr>
        </p:nvSpPr>
        <p:spPr>
          <a:xfrm>
            <a:off x="2874026" y="6356351"/>
            <a:ext cx="33959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sldNum" idx="12"/>
          </p:nvPr>
        </p:nvSpPr>
        <p:spPr>
          <a:xfrm>
            <a:off x="6424900" y="6322925"/>
            <a:ext cx="209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ftr" idx="11"/>
          </p:nvPr>
        </p:nvSpPr>
        <p:spPr>
          <a:xfrm>
            <a:off x="2874026" y="6356351"/>
            <a:ext cx="33959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6424900" y="6322925"/>
            <a:ext cx="209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0" y="18256"/>
            <a:ext cx="9144000" cy="123766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ftr" idx="11"/>
          </p:nvPr>
        </p:nvSpPr>
        <p:spPr>
          <a:xfrm>
            <a:off x="2874026" y="6356351"/>
            <a:ext cx="33959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6424900" y="6322925"/>
            <a:ext cx="209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ftr" idx="11"/>
          </p:nvPr>
        </p:nvSpPr>
        <p:spPr>
          <a:xfrm>
            <a:off x="2874026" y="6356351"/>
            <a:ext cx="33959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6424900" y="6322925"/>
            <a:ext cx="209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ftr" idx="11"/>
          </p:nvPr>
        </p:nvSpPr>
        <p:spPr>
          <a:xfrm>
            <a:off x="2874026" y="6356351"/>
            <a:ext cx="33959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6424900" y="6322925"/>
            <a:ext cx="209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6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ftr" idx="11"/>
          </p:nvPr>
        </p:nvSpPr>
        <p:spPr>
          <a:xfrm>
            <a:off x="2874026" y="6356351"/>
            <a:ext cx="33959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6424900" y="6322925"/>
            <a:ext cx="209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9FCF3"/>
            </a:gs>
            <a:gs pos="74000">
              <a:srgbClr val="D8D8D8"/>
            </a:gs>
            <a:gs pos="83000">
              <a:srgbClr val="BFBFBF"/>
            </a:gs>
            <a:gs pos="100000">
              <a:srgbClr val="ADC5B8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0" y="18256"/>
            <a:ext cx="9144000" cy="123766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628650" y="1509311"/>
            <a:ext cx="7886700" cy="4667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ftr" idx="11"/>
          </p:nvPr>
        </p:nvSpPr>
        <p:spPr>
          <a:xfrm>
            <a:off x="2874026" y="6356351"/>
            <a:ext cx="33959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sldNum" idx="12"/>
          </p:nvPr>
        </p:nvSpPr>
        <p:spPr>
          <a:xfrm>
            <a:off x="6424900" y="6322925"/>
            <a:ext cx="209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4" name="Google Shape;14;p7"/>
          <p:cNvCxnSpPr/>
          <p:nvPr/>
        </p:nvCxnSpPr>
        <p:spPr>
          <a:xfrm rot="10800000">
            <a:off x="0" y="1255924"/>
            <a:ext cx="9144000" cy="0"/>
          </a:xfrm>
          <a:prstGeom prst="straightConnector1">
            <a:avLst/>
          </a:prstGeom>
          <a:noFill/>
          <a:ln w="222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" name="Google Shape;15;p7" descr="A close-up of a logo&#10;&#10;AI-generated content may be incorrect.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5867400"/>
            <a:ext cx="990600" cy="990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67583" cy="6869576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>
            <a:spLocks noGrp="1"/>
          </p:cNvSpPr>
          <p:nvPr>
            <p:ph type="ctrTitle"/>
          </p:nvPr>
        </p:nvSpPr>
        <p:spPr>
          <a:xfrm>
            <a:off x="-29275" y="-27519"/>
            <a:ext cx="9196858" cy="1309908"/>
          </a:xfrm>
          <a:prstGeom prst="rect">
            <a:avLst/>
          </a:prstGeom>
          <a:solidFill>
            <a:srgbClr val="08579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/>
              <a:t>Construction and Materials Management System</a:t>
            </a:r>
            <a:endParaRPr/>
          </a:p>
        </p:txBody>
      </p:sp>
      <p:sp>
        <p:nvSpPr>
          <p:cNvPr id="92" name="Google Shape;92;p1"/>
          <p:cNvSpPr txBox="1"/>
          <p:nvPr/>
        </p:nvSpPr>
        <p:spPr>
          <a:xfrm>
            <a:off x="6900" y="5004400"/>
            <a:ext cx="9153900" cy="1643700"/>
          </a:xfrm>
          <a:prstGeom prst="rect">
            <a:avLst/>
          </a:prstGeom>
          <a:solidFill>
            <a:schemeClr val="lt2">
              <a:alpha val="71764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939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8589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85898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85898"/>
                </a:solidFill>
                <a:latin typeface="Arial Black"/>
                <a:ea typeface="Arial Black"/>
                <a:cs typeface="Arial Black"/>
                <a:sym typeface="Arial Black"/>
              </a:rPr>
              <a:t>RFP Pre-proposal Conference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85898"/>
              </a:buClr>
              <a:buSzPts val="2600"/>
              <a:buFont typeface="Arial"/>
              <a:buNone/>
            </a:pPr>
            <a:r>
              <a:rPr lang="en-US" sz="2600" b="0" i="0" u="none" strike="noStrike" cap="none">
                <a:solidFill>
                  <a:srgbClr val="085898"/>
                </a:solidFill>
                <a:latin typeface="Arial Black"/>
                <a:ea typeface="Arial Black"/>
                <a:cs typeface="Arial Black"/>
                <a:sym typeface="Arial Black"/>
              </a:rPr>
              <a:t>January 2</a:t>
            </a:r>
            <a:r>
              <a:rPr lang="en-US" sz="2600">
                <a:solidFill>
                  <a:srgbClr val="085898"/>
                </a:solidFill>
                <a:latin typeface="Arial Black"/>
                <a:ea typeface="Arial Black"/>
                <a:cs typeface="Arial Black"/>
                <a:sym typeface="Arial Black"/>
              </a:rPr>
              <a:t>0</a:t>
            </a:r>
            <a:r>
              <a:rPr lang="en-US" sz="2600" b="0" i="0" u="none" strike="noStrike" cap="none">
                <a:solidFill>
                  <a:srgbClr val="085898"/>
                </a:solidFill>
                <a:latin typeface="Arial Black"/>
                <a:ea typeface="Arial Black"/>
                <a:cs typeface="Arial Black"/>
                <a:sym typeface="Arial Black"/>
              </a:rPr>
              <a:t>, 2026</a:t>
            </a:r>
            <a:endParaRPr/>
          </a:p>
        </p:txBody>
      </p:sp>
      <p:cxnSp>
        <p:nvCxnSpPr>
          <p:cNvPr id="93" name="Google Shape;93;p1"/>
          <p:cNvCxnSpPr/>
          <p:nvPr/>
        </p:nvCxnSpPr>
        <p:spPr>
          <a:xfrm rot="10800000">
            <a:off x="-39031" y="1282389"/>
            <a:ext cx="9183031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4" name="Google Shape;94;p1" descr="A close-up of a logo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98" y="5212824"/>
            <a:ext cx="1226850" cy="122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b2cd296045_0_2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37800"/>
          </a:xfrm>
          <a:prstGeom prst="rect">
            <a:avLst/>
          </a:prstGeom>
          <a:solidFill>
            <a:srgbClr val="08579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b="1"/>
              <a:t>Scoring: Phase 2</a:t>
            </a:r>
            <a:endParaRPr/>
          </a:p>
        </p:txBody>
      </p:sp>
      <p:sp>
        <p:nvSpPr>
          <p:cNvPr id="165" name="Google Shape;165;g3b2cd296045_0_24"/>
          <p:cNvSpPr txBox="1">
            <a:spLocks noGrp="1"/>
          </p:cNvSpPr>
          <p:nvPr>
            <p:ph type="ftr" idx="11"/>
          </p:nvPr>
        </p:nvSpPr>
        <p:spPr>
          <a:xfrm>
            <a:off x="2874026" y="6356351"/>
            <a:ext cx="3396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Construction and Materials Management System </a:t>
            </a:r>
            <a:endParaRPr/>
          </a:p>
        </p:txBody>
      </p:sp>
      <p:sp>
        <p:nvSpPr>
          <p:cNvPr id="166" name="Google Shape;166;g3b2cd296045_0_24"/>
          <p:cNvSpPr txBox="1">
            <a:spLocks noGrp="1"/>
          </p:cNvSpPr>
          <p:nvPr>
            <p:ph type="sldNum" idx="12"/>
          </p:nvPr>
        </p:nvSpPr>
        <p:spPr>
          <a:xfrm>
            <a:off x="6391848" y="6322919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graphicFrame>
        <p:nvGraphicFramePr>
          <p:cNvPr id="167" name="Google Shape;167;g3b2cd296045_0_24"/>
          <p:cNvGraphicFramePr/>
          <p:nvPr/>
        </p:nvGraphicFramePr>
        <p:xfrm>
          <a:off x="1689100" y="144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{1D4D8A18-FE58-42CC-8A40-BC588403F6CD}</a:tableStyleId>
              </a:tblPr>
              <a:tblGrid>
                <a:gridCol w="492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/>
                        <a:t>Phase 2: Short-Listed Vendor Demonstration and Cost </a:t>
                      </a:r>
                      <a:endParaRPr sz="1400" b="1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/>
                        <a:t>(1000 Total Points Possible)</a:t>
                      </a:r>
                      <a:endParaRPr sz="1400"/>
                    </a:p>
                  </a:txBody>
                  <a:tcPr marL="25400" marR="2540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25400" marR="25400" marT="0" marB="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/>
                        <a:t>EVALUATION CRITERIA</a:t>
                      </a:r>
                      <a:endParaRPr sz="1400"/>
                    </a:p>
                  </a:txBody>
                  <a:tcPr marL="25400" marR="2540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/>
                        <a:t>Points Possible</a:t>
                      </a:r>
                      <a:endParaRPr sz="1400"/>
                    </a:p>
                  </a:txBody>
                  <a:tcPr marL="25400" marR="25400" marT="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1. Short-Listed Vendor Demonstration (800 points)</a:t>
                      </a:r>
                      <a:endParaRPr sz="1400"/>
                    </a:p>
                  </a:txBody>
                  <a:tcPr marL="25400" marR="2540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800</a:t>
                      </a:r>
                      <a:endParaRPr sz="1400"/>
                    </a:p>
                  </a:txBody>
                  <a:tcPr marL="25400" marR="25400" marT="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2. Cost (200 points)</a:t>
                      </a:r>
                      <a:endParaRPr sz="1400"/>
                    </a:p>
                  </a:txBody>
                  <a:tcPr marL="25400" marR="2540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200</a:t>
                      </a:r>
                      <a:endParaRPr sz="1400"/>
                    </a:p>
                  </a:txBody>
                  <a:tcPr marL="25400" marR="25400" marT="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8" name="Google Shape;168;g3b2cd296045_0_24"/>
          <p:cNvSpPr txBox="1">
            <a:spLocks noGrp="1"/>
          </p:cNvSpPr>
          <p:nvPr>
            <p:ph type="body" idx="1"/>
          </p:nvPr>
        </p:nvSpPr>
        <p:spPr>
          <a:xfrm>
            <a:off x="628650" y="3093050"/>
            <a:ext cx="7886700" cy="30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Cost Formula: 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1"/>
              <a:t>Proposer A’s Price Points = Lowest Proposed Price/Proposer A Price * 200</a:t>
            </a:r>
            <a:endParaRPr sz="3000" b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/>
              <a:t>Example:</a:t>
            </a:r>
            <a:endParaRPr sz="2400" b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/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/>
              <a:t>Lowest Price = $1,000,000 </a:t>
            </a:r>
            <a:endParaRPr sz="1600" b="0"/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0"/>
              <a:t>Proposer A Price = $1,500,000</a:t>
            </a:r>
            <a:endParaRPr sz="1600" b="0">
              <a:highlight>
                <a:srgbClr val="F4CCCC"/>
              </a:highlight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0" i="1"/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0"/>
              <a:t>Proposer A receives 1,000,000/1,500,000 * 200 = </a:t>
            </a:r>
            <a:r>
              <a:rPr lang="en-US" sz="1600"/>
              <a:t>133 points</a:t>
            </a:r>
            <a:endParaRPr sz="3300" b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"/>
          <p:cNvSpPr txBox="1">
            <a:spLocks noGrp="1"/>
          </p:cNvSpPr>
          <p:nvPr>
            <p:ph type="ftr" idx="11"/>
          </p:nvPr>
        </p:nvSpPr>
        <p:spPr>
          <a:xfrm>
            <a:off x="2874026" y="6356351"/>
            <a:ext cx="33959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Construction and Materials Management System </a:t>
            </a:r>
            <a:endParaRPr/>
          </a:p>
        </p:txBody>
      </p:sp>
      <p:sp>
        <p:nvSpPr>
          <p:cNvPr id="175" name="Google Shape;175;p6"/>
          <p:cNvSpPr txBox="1">
            <a:spLocks noGrp="1"/>
          </p:cNvSpPr>
          <p:nvPr>
            <p:ph type="sldNum" idx="12"/>
          </p:nvPr>
        </p:nvSpPr>
        <p:spPr>
          <a:xfrm>
            <a:off x="6391848" y="632291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76" name="Google Shape;176;p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37668"/>
          </a:xfrm>
          <a:prstGeom prst="rect">
            <a:avLst/>
          </a:prstGeom>
          <a:solidFill>
            <a:srgbClr val="08579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b="1"/>
              <a:t>Vendor Questions to ALDOT</a:t>
            </a:r>
            <a:endParaRPr/>
          </a:p>
        </p:txBody>
      </p:sp>
      <p:sp>
        <p:nvSpPr>
          <p:cNvPr id="177" name="Google Shape;177;p6"/>
          <p:cNvSpPr/>
          <p:nvPr/>
        </p:nvSpPr>
        <p:spPr>
          <a:xfrm>
            <a:off x="-114300" y="2682753"/>
            <a:ext cx="9372600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0" b="1" i="0" u="none" strike="noStrike" cap="none">
                <a:solidFill>
                  <a:srgbClr val="085898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0" b="1" i="0" u="none" strike="noStrike" cap="none">
              <a:solidFill>
                <a:srgbClr val="0858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37668"/>
          </a:xfrm>
          <a:prstGeom prst="rect">
            <a:avLst/>
          </a:prstGeom>
          <a:solidFill>
            <a:srgbClr val="08579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101" name="Google Shape;101;p2"/>
          <p:cNvSpPr txBox="1">
            <a:spLocks noGrp="1"/>
          </p:cNvSpPr>
          <p:nvPr>
            <p:ph type="body" idx="1"/>
          </p:nvPr>
        </p:nvSpPr>
        <p:spPr>
          <a:xfrm>
            <a:off x="628650" y="1509311"/>
            <a:ext cx="7886700" cy="4667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10:00 – 10:15am: </a:t>
            </a:r>
            <a:r>
              <a:rPr lang="en-US" b="0"/>
              <a:t>Introductions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10:15 – 10:30am: </a:t>
            </a:r>
            <a:r>
              <a:rPr lang="en-US" b="0"/>
              <a:t>Project Overview and Objectives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10:30 – 11:00am: </a:t>
            </a:r>
            <a:r>
              <a:rPr lang="en-US" b="0"/>
              <a:t>Key Project Dates, Mandatory Minimum Requirements, Scoring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11:00 – 11:30am: </a:t>
            </a:r>
            <a:r>
              <a:rPr lang="en-US" b="0"/>
              <a:t>Vendor Questions to ALDOT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02" name="Google Shape;102;p2"/>
          <p:cNvSpPr txBox="1">
            <a:spLocks noGrp="1"/>
          </p:cNvSpPr>
          <p:nvPr>
            <p:ph type="ftr" idx="11"/>
          </p:nvPr>
        </p:nvSpPr>
        <p:spPr>
          <a:xfrm>
            <a:off x="2874026" y="6356351"/>
            <a:ext cx="3396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Construction and Materials Management System </a:t>
            </a:r>
            <a:endParaRPr/>
          </a:p>
        </p:txBody>
      </p:sp>
      <p:sp>
        <p:nvSpPr>
          <p:cNvPr id="103" name="Google Shape;103;p2"/>
          <p:cNvSpPr txBox="1">
            <a:spLocks noGrp="1"/>
          </p:cNvSpPr>
          <p:nvPr>
            <p:ph type="sldNum" idx="12"/>
          </p:nvPr>
        </p:nvSpPr>
        <p:spPr>
          <a:xfrm>
            <a:off x="6391848" y="6322919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37668"/>
          </a:xfrm>
          <a:prstGeom prst="rect">
            <a:avLst/>
          </a:prstGeom>
          <a:solidFill>
            <a:srgbClr val="08579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b="1"/>
              <a:t>Introductions</a:t>
            </a:r>
            <a:endParaRPr b="1"/>
          </a:p>
        </p:txBody>
      </p:sp>
      <p:sp>
        <p:nvSpPr>
          <p:cNvPr id="109" name="Google Shape;109;p3"/>
          <p:cNvSpPr txBox="1">
            <a:spLocks noGrp="1"/>
          </p:cNvSpPr>
          <p:nvPr>
            <p:ph type="body" idx="1"/>
          </p:nvPr>
        </p:nvSpPr>
        <p:spPr>
          <a:xfrm>
            <a:off x="628650" y="1509311"/>
            <a:ext cx="7886700" cy="4667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34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</a:pPr>
            <a:r>
              <a:rPr lang="en-US" sz="2900" b="0"/>
              <a:t>DOT project team and support</a:t>
            </a:r>
            <a:endParaRPr sz="2900" b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900" b="0"/>
          </a:p>
          <a:p>
            <a:pPr marL="228600" lvl="0" indent="-234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</a:pPr>
            <a:r>
              <a:rPr lang="en-US" sz="2900" b="0"/>
              <a:t>Vendors and companies</a:t>
            </a:r>
            <a:endParaRPr sz="2900" b="0"/>
          </a:p>
        </p:txBody>
      </p:sp>
      <p:sp>
        <p:nvSpPr>
          <p:cNvPr id="110" name="Google Shape;110;p3"/>
          <p:cNvSpPr txBox="1">
            <a:spLocks noGrp="1"/>
          </p:cNvSpPr>
          <p:nvPr>
            <p:ph type="ftr" idx="11"/>
          </p:nvPr>
        </p:nvSpPr>
        <p:spPr>
          <a:xfrm>
            <a:off x="2874026" y="6356351"/>
            <a:ext cx="33959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Construction and Materials Management System </a:t>
            </a:r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sldNum" idx="12"/>
          </p:nvPr>
        </p:nvSpPr>
        <p:spPr>
          <a:xfrm>
            <a:off x="6391848" y="632291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37668"/>
          </a:xfrm>
          <a:prstGeom prst="rect">
            <a:avLst/>
          </a:prstGeom>
          <a:solidFill>
            <a:srgbClr val="08579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b="1"/>
              <a:t>Project Overview and Objectives</a:t>
            </a:r>
            <a:endParaRPr/>
          </a:p>
        </p:txBody>
      </p:sp>
      <p:sp>
        <p:nvSpPr>
          <p:cNvPr id="117" name="Google Shape;117;p4"/>
          <p:cNvSpPr txBox="1">
            <a:spLocks noGrp="1"/>
          </p:cNvSpPr>
          <p:nvPr>
            <p:ph type="body" idx="1"/>
          </p:nvPr>
        </p:nvSpPr>
        <p:spPr>
          <a:xfrm>
            <a:off x="628650" y="1509311"/>
            <a:ext cx="7886700" cy="4667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b="0"/>
              <a:t>CAMMS provides about 70 percent of ALDOT’s desired functionality for construction management. </a:t>
            </a:r>
            <a:endParaRPr b="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b="0"/>
              <a:t>The materials and testing functionality currently provides about 40 percent of ALDOT’s desired functionality.</a:t>
            </a:r>
            <a:endParaRPr b="0"/>
          </a:p>
        </p:txBody>
      </p:sp>
      <p:sp>
        <p:nvSpPr>
          <p:cNvPr id="118" name="Google Shape;118;p4"/>
          <p:cNvSpPr txBox="1">
            <a:spLocks noGrp="1"/>
          </p:cNvSpPr>
          <p:nvPr>
            <p:ph type="ftr" idx="11"/>
          </p:nvPr>
        </p:nvSpPr>
        <p:spPr>
          <a:xfrm>
            <a:off x="2874026" y="6356351"/>
            <a:ext cx="33959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Construction and Materials Management System </a:t>
            </a:r>
            <a:endParaRPr/>
          </a:p>
        </p:txBody>
      </p:sp>
      <p:sp>
        <p:nvSpPr>
          <p:cNvPr id="119" name="Google Shape;119;p4"/>
          <p:cNvSpPr txBox="1">
            <a:spLocks noGrp="1"/>
          </p:cNvSpPr>
          <p:nvPr>
            <p:ph type="sldNum" idx="12"/>
          </p:nvPr>
        </p:nvSpPr>
        <p:spPr>
          <a:xfrm>
            <a:off x="6391848" y="632291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ad3e401283_0_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37800"/>
          </a:xfrm>
          <a:prstGeom prst="rect">
            <a:avLst/>
          </a:prstGeom>
          <a:solidFill>
            <a:srgbClr val="08579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b="1"/>
              <a:t>Project Overview and Objectives</a:t>
            </a:r>
            <a:endParaRPr/>
          </a:p>
        </p:txBody>
      </p:sp>
      <p:sp>
        <p:nvSpPr>
          <p:cNvPr id="125" name="Google Shape;125;g3ad3e401283_0_0"/>
          <p:cNvSpPr txBox="1">
            <a:spLocks noGrp="1"/>
          </p:cNvSpPr>
          <p:nvPr>
            <p:ph type="body" idx="1"/>
          </p:nvPr>
        </p:nvSpPr>
        <p:spPr>
          <a:xfrm>
            <a:off x="628650" y="1509311"/>
            <a:ext cx="7886700" cy="46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Option 1</a:t>
            </a:r>
            <a:endParaRPr/>
          </a:p>
          <a:p>
            <a:pPr marL="9144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Full replacement of the existing CAMMS system</a:t>
            </a:r>
            <a:endParaRPr b="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Option 2</a:t>
            </a:r>
            <a:endParaRPr/>
          </a:p>
          <a:p>
            <a:pPr marL="9144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Develop a solution to supplement and fully build out both the construction and materials and testing functionalities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Vendors may propose </a:t>
            </a:r>
            <a:r>
              <a:rPr lang="en-US" i="1" u="sng"/>
              <a:t>one or both</a:t>
            </a:r>
            <a:r>
              <a:rPr lang="en-US"/>
              <a:t> of these </a:t>
            </a:r>
            <a:r>
              <a:rPr lang="en-US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options</a:t>
            </a:r>
            <a:endParaRPr/>
          </a:p>
        </p:txBody>
      </p:sp>
      <p:sp>
        <p:nvSpPr>
          <p:cNvPr id="126" name="Google Shape;126;g3ad3e401283_0_0"/>
          <p:cNvSpPr txBox="1">
            <a:spLocks noGrp="1"/>
          </p:cNvSpPr>
          <p:nvPr>
            <p:ph type="ftr" idx="11"/>
          </p:nvPr>
        </p:nvSpPr>
        <p:spPr>
          <a:xfrm>
            <a:off x="2874026" y="6356351"/>
            <a:ext cx="3396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Construction and Materials Management System </a:t>
            </a:r>
            <a:endParaRPr/>
          </a:p>
        </p:txBody>
      </p:sp>
      <p:sp>
        <p:nvSpPr>
          <p:cNvPr id="127" name="Google Shape;127;g3ad3e401283_0_0"/>
          <p:cNvSpPr txBox="1">
            <a:spLocks noGrp="1"/>
          </p:cNvSpPr>
          <p:nvPr>
            <p:ph type="sldNum" idx="12"/>
          </p:nvPr>
        </p:nvSpPr>
        <p:spPr>
          <a:xfrm>
            <a:off x="6391848" y="6322919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37668"/>
          </a:xfrm>
          <a:prstGeom prst="rect">
            <a:avLst/>
          </a:prstGeom>
          <a:solidFill>
            <a:srgbClr val="08579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b="1"/>
              <a:t>Key Project Dates</a:t>
            </a:r>
            <a:endParaRPr/>
          </a:p>
        </p:txBody>
      </p:sp>
      <p:sp>
        <p:nvSpPr>
          <p:cNvPr id="133" name="Google Shape;133;p5"/>
          <p:cNvSpPr txBox="1">
            <a:spLocks noGrp="1"/>
          </p:cNvSpPr>
          <p:nvPr>
            <p:ph type="ftr" idx="11"/>
          </p:nvPr>
        </p:nvSpPr>
        <p:spPr>
          <a:xfrm>
            <a:off x="2874026" y="6356351"/>
            <a:ext cx="33959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Construction and Materials Management System </a:t>
            </a:r>
            <a:endParaRPr/>
          </a:p>
        </p:txBody>
      </p:sp>
      <p:sp>
        <p:nvSpPr>
          <p:cNvPr id="134" name="Google Shape;134;p5"/>
          <p:cNvSpPr txBox="1">
            <a:spLocks noGrp="1"/>
          </p:cNvSpPr>
          <p:nvPr>
            <p:ph type="sldNum" idx="12"/>
          </p:nvPr>
        </p:nvSpPr>
        <p:spPr>
          <a:xfrm>
            <a:off x="6391848" y="632291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graphicFrame>
        <p:nvGraphicFramePr>
          <p:cNvPr id="135" name="Google Shape;135;p5"/>
          <p:cNvGraphicFramePr/>
          <p:nvPr/>
        </p:nvGraphicFramePr>
        <p:xfrm>
          <a:off x="952500" y="1508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{27712C1C-D97E-4C20-9FA6-C0E367E8918F}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7350">
                <a:tc>
                  <a:txBody>
                    <a:bodyPr/>
                    <a:lstStyle/>
                    <a:p>
                      <a:pPr marL="0" marR="4445" lvl="0" indent="0" algn="l" rtl="0">
                        <a:lnSpc>
                          <a:spcPct val="94583"/>
                        </a:lnSpc>
                        <a:spcBef>
                          <a:spcPts val="0"/>
                        </a:spcBef>
                        <a:spcAft>
                          <a:spcPts val="760"/>
                        </a:spcAft>
                        <a:buNone/>
                      </a:pPr>
                      <a:r>
                        <a:rPr lang="en-US" sz="1900" b="1"/>
                        <a:t>Deadline to Submit Questions</a:t>
                      </a:r>
                      <a:endParaRPr sz="19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4445" lvl="0" indent="0" algn="ctr" rtl="0">
                        <a:lnSpc>
                          <a:spcPct val="94583"/>
                        </a:lnSpc>
                        <a:spcBef>
                          <a:spcPts val="0"/>
                        </a:spcBef>
                        <a:spcAft>
                          <a:spcPts val="76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900" b="1">
                          <a:solidFill>
                            <a:schemeClr val="dk1"/>
                          </a:solidFill>
                        </a:rPr>
                        <a:t>2/6/2026</a:t>
                      </a:r>
                      <a:endParaRPr sz="19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900">
                <a:tc>
                  <a:txBody>
                    <a:bodyPr/>
                    <a:lstStyle/>
                    <a:p>
                      <a:pPr marL="0" marR="4445" lvl="0" indent="0" algn="l" rtl="0">
                        <a:lnSpc>
                          <a:spcPct val="94583"/>
                        </a:lnSpc>
                        <a:spcBef>
                          <a:spcPts val="0"/>
                        </a:spcBef>
                        <a:spcAft>
                          <a:spcPts val="760"/>
                        </a:spcAft>
                        <a:buNone/>
                      </a:pPr>
                      <a:r>
                        <a:rPr lang="en-US" sz="1900" b="1"/>
                        <a:t>Official Responses to Questions Posted</a:t>
                      </a:r>
                      <a:endParaRPr sz="19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4445" lvl="0" indent="0" algn="ctr" rtl="0">
                        <a:lnSpc>
                          <a:spcPct val="94583"/>
                        </a:lnSpc>
                        <a:spcBef>
                          <a:spcPts val="0"/>
                        </a:spcBef>
                        <a:spcAft>
                          <a:spcPts val="760"/>
                        </a:spcAft>
                        <a:buNone/>
                      </a:pPr>
                      <a:r>
                        <a:rPr lang="en-US" sz="1900" b="1"/>
                        <a:t>2/13/2026</a:t>
                      </a:r>
                      <a:endParaRPr sz="19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350">
                <a:tc>
                  <a:txBody>
                    <a:bodyPr/>
                    <a:lstStyle/>
                    <a:p>
                      <a:pPr marL="0" marR="4445" lvl="0" indent="0" algn="l" rtl="0">
                        <a:lnSpc>
                          <a:spcPct val="94583"/>
                        </a:lnSpc>
                        <a:spcBef>
                          <a:spcPts val="0"/>
                        </a:spcBef>
                        <a:spcAft>
                          <a:spcPts val="760"/>
                        </a:spcAft>
                        <a:buNone/>
                      </a:pPr>
                      <a:r>
                        <a:rPr lang="en-US" sz="1900" b="1"/>
                        <a:t>Proposals Due</a:t>
                      </a:r>
                      <a:endParaRPr sz="19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4445" lvl="0" indent="0" algn="ctr" rtl="0">
                        <a:lnSpc>
                          <a:spcPct val="94583"/>
                        </a:lnSpc>
                        <a:spcBef>
                          <a:spcPts val="0"/>
                        </a:spcBef>
                        <a:spcAft>
                          <a:spcPts val="760"/>
                        </a:spcAft>
                        <a:buNone/>
                      </a:pPr>
                      <a:r>
                        <a:rPr lang="en-US" sz="1900" b="1"/>
                        <a:t>2/27/2026</a:t>
                      </a:r>
                      <a:endParaRPr sz="19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7350">
                <a:tc>
                  <a:txBody>
                    <a:bodyPr/>
                    <a:lstStyle/>
                    <a:p>
                      <a:pPr marL="0" marR="4445" lvl="0" indent="0" algn="l" rtl="0">
                        <a:lnSpc>
                          <a:spcPct val="94583"/>
                        </a:lnSpc>
                        <a:spcBef>
                          <a:spcPts val="0"/>
                        </a:spcBef>
                        <a:spcAft>
                          <a:spcPts val="760"/>
                        </a:spcAft>
                        <a:buNone/>
                      </a:pPr>
                      <a:r>
                        <a:rPr lang="en-US" sz="1900" b="1"/>
                        <a:t>Evaluation of Proposals</a:t>
                      </a:r>
                      <a:endParaRPr sz="19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4445" lvl="0" indent="0" algn="ctr" rtl="0">
                        <a:lnSpc>
                          <a:spcPct val="94583"/>
                        </a:lnSpc>
                        <a:spcBef>
                          <a:spcPts val="0"/>
                        </a:spcBef>
                        <a:spcAft>
                          <a:spcPts val="760"/>
                        </a:spcAft>
                        <a:buNone/>
                      </a:pPr>
                      <a:r>
                        <a:rPr lang="en-US" sz="1900" b="1"/>
                        <a:t>3/2/2026 – 3/27/2026</a:t>
                      </a:r>
                      <a:endParaRPr sz="19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900">
                <a:tc>
                  <a:txBody>
                    <a:bodyPr/>
                    <a:lstStyle/>
                    <a:p>
                      <a:pPr marL="0" marR="4445" lvl="0" indent="0" algn="l" rtl="0">
                        <a:lnSpc>
                          <a:spcPct val="94583"/>
                        </a:lnSpc>
                        <a:spcBef>
                          <a:spcPts val="0"/>
                        </a:spcBef>
                        <a:spcAft>
                          <a:spcPts val="760"/>
                        </a:spcAft>
                        <a:buNone/>
                      </a:pPr>
                      <a:r>
                        <a:rPr lang="en-US" sz="1900" b="1"/>
                        <a:t>Short-listed firm demonstrations and evaluations</a:t>
                      </a:r>
                      <a:endParaRPr sz="19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4445" lvl="0" indent="0" algn="ctr" rtl="0">
                        <a:lnSpc>
                          <a:spcPct val="94583"/>
                        </a:lnSpc>
                        <a:spcBef>
                          <a:spcPts val="0"/>
                        </a:spcBef>
                        <a:spcAft>
                          <a:spcPts val="760"/>
                        </a:spcAft>
                        <a:buNone/>
                      </a:pPr>
                      <a:r>
                        <a:rPr lang="en-US" sz="1900" b="1"/>
                        <a:t>5/4/2026 – 5/22/2026</a:t>
                      </a:r>
                      <a:endParaRPr sz="19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7350">
                <a:tc>
                  <a:txBody>
                    <a:bodyPr/>
                    <a:lstStyle/>
                    <a:p>
                      <a:pPr marL="0" marR="4445" lvl="0" indent="0" algn="l" rtl="0">
                        <a:lnSpc>
                          <a:spcPct val="94583"/>
                        </a:lnSpc>
                        <a:spcBef>
                          <a:spcPts val="0"/>
                        </a:spcBef>
                        <a:spcAft>
                          <a:spcPts val="760"/>
                        </a:spcAft>
                        <a:buNone/>
                      </a:pPr>
                      <a:r>
                        <a:rPr lang="en-US" sz="1900" b="1"/>
                        <a:t>Anticipated Notice of Selection</a:t>
                      </a:r>
                      <a:endParaRPr sz="19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4445" lvl="0" indent="0" algn="ctr" rtl="0">
                        <a:lnSpc>
                          <a:spcPct val="94583"/>
                        </a:lnSpc>
                        <a:spcBef>
                          <a:spcPts val="0"/>
                        </a:spcBef>
                        <a:spcAft>
                          <a:spcPts val="760"/>
                        </a:spcAft>
                        <a:buNone/>
                      </a:pPr>
                      <a:r>
                        <a:rPr lang="en-US" sz="1900" b="1"/>
                        <a:t>6/1/2026 </a:t>
                      </a:r>
                      <a:r>
                        <a:rPr lang="en-US" sz="1900" b="1">
                          <a:solidFill>
                            <a:schemeClr val="dk1"/>
                          </a:solidFill>
                        </a:rPr>
                        <a:t>– 6/5/2026</a:t>
                      </a:r>
                      <a:endParaRPr sz="19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b2cd296045_0_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37800"/>
          </a:xfrm>
          <a:prstGeom prst="rect">
            <a:avLst/>
          </a:prstGeom>
          <a:solidFill>
            <a:srgbClr val="08579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b="1"/>
              <a:t>Mandatory Minimum Requirements</a:t>
            </a:r>
            <a:endParaRPr/>
          </a:p>
        </p:txBody>
      </p:sp>
      <p:sp>
        <p:nvSpPr>
          <p:cNvPr id="141" name="Google Shape;141;g3b2cd296045_0_0"/>
          <p:cNvSpPr txBox="1">
            <a:spLocks noGrp="1"/>
          </p:cNvSpPr>
          <p:nvPr>
            <p:ph type="body" idx="1"/>
          </p:nvPr>
        </p:nvSpPr>
        <p:spPr>
          <a:xfrm>
            <a:off x="628650" y="1509311"/>
            <a:ext cx="7886700" cy="46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 b="0"/>
              <a:t>Commercially available software application.</a:t>
            </a:r>
            <a:endParaRPr b="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 b="0"/>
              <a:t>Successful implementation for two (2) public agencies with similar size and scope as ALDOT. </a:t>
            </a:r>
            <a:endParaRPr b="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 b="0"/>
              <a:t>Reference letters from the two public agencies noted above.</a:t>
            </a:r>
            <a:endParaRPr b="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 b="0"/>
              <a:t>SaaS pricing for a total of ten (10) years from date of project initiation.</a:t>
            </a:r>
            <a:endParaRPr b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g3b2cd296045_0_0"/>
          <p:cNvSpPr txBox="1">
            <a:spLocks noGrp="1"/>
          </p:cNvSpPr>
          <p:nvPr>
            <p:ph type="ftr" idx="11"/>
          </p:nvPr>
        </p:nvSpPr>
        <p:spPr>
          <a:xfrm>
            <a:off x="2874026" y="6356351"/>
            <a:ext cx="3396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Construction and Materials Management System </a:t>
            </a:r>
            <a:endParaRPr/>
          </a:p>
        </p:txBody>
      </p:sp>
      <p:sp>
        <p:nvSpPr>
          <p:cNvPr id="143" name="Google Shape;143;g3b2cd296045_0_0"/>
          <p:cNvSpPr txBox="1">
            <a:spLocks noGrp="1"/>
          </p:cNvSpPr>
          <p:nvPr>
            <p:ph type="sldNum" idx="12"/>
          </p:nvPr>
        </p:nvSpPr>
        <p:spPr>
          <a:xfrm>
            <a:off x="6391848" y="6322919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b2cd296045_0_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37800"/>
          </a:xfrm>
          <a:prstGeom prst="rect">
            <a:avLst/>
          </a:prstGeom>
          <a:solidFill>
            <a:srgbClr val="08579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b="1"/>
              <a:t>Mandatory Minimums</a:t>
            </a:r>
            <a:endParaRPr/>
          </a:p>
        </p:txBody>
      </p:sp>
      <p:sp>
        <p:nvSpPr>
          <p:cNvPr id="149" name="Google Shape;149;g3b2cd296045_0_7"/>
          <p:cNvSpPr txBox="1">
            <a:spLocks noGrp="1"/>
          </p:cNvSpPr>
          <p:nvPr>
            <p:ph type="body" idx="1"/>
          </p:nvPr>
        </p:nvSpPr>
        <p:spPr>
          <a:xfrm>
            <a:off x="628650" y="1509311"/>
            <a:ext cx="7886700" cy="46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 startAt="5"/>
            </a:pPr>
            <a:r>
              <a:rPr lang="en-US" b="0"/>
              <a:t>Mobile component that can be used by field staff at a minimum for Apple iOS and Android platforms.</a:t>
            </a:r>
            <a:endParaRPr b="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 startAt="5"/>
            </a:pPr>
            <a:r>
              <a:rPr lang="en-US" b="0"/>
              <a:t>Bidirectional integration with ALDOT GIS data from both ALDOT and external sources along with other existing business systems as needed.</a:t>
            </a:r>
            <a:endParaRPr b="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 startAt="5"/>
            </a:pPr>
            <a:r>
              <a:rPr lang="en-US" b="0"/>
              <a:t>Integration with existing CAMMS data. </a:t>
            </a:r>
            <a:endParaRPr b="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 startAt="5"/>
            </a:pPr>
            <a:r>
              <a:rPr lang="en-US" b="0"/>
              <a:t>Include the level of effort that will be required by ALDOT staff for implementation. </a:t>
            </a:r>
            <a:endParaRPr b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g3b2cd296045_0_7"/>
          <p:cNvSpPr txBox="1">
            <a:spLocks noGrp="1"/>
          </p:cNvSpPr>
          <p:nvPr>
            <p:ph type="ftr" idx="11"/>
          </p:nvPr>
        </p:nvSpPr>
        <p:spPr>
          <a:xfrm>
            <a:off x="2874026" y="6356351"/>
            <a:ext cx="3396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Construction and Materials Management System </a:t>
            </a:r>
            <a:endParaRPr/>
          </a:p>
        </p:txBody>
      </p:sp>
      <p:sp>
        <p:nvSpPr>
          <p:cNvPr id="151" name="Google Shape;151;g3b2cd296045_0_7"/>
          <p:cNvSpPr txBox="1">
            <a:spLocks noGrp="1"/>
          </p:cNvSpPr>
          <p:nvPr>
            <p:ph type="sldNum" idx="12"/>
          </p:nvPr>
        </p:nvSpPr>
        <p:spPr>
          <a:xfrm>
            <a:off x="6391848" y="6322919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b2cd296045_0_1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37800"/>
          </a:xfrm>
          <a:prstGeom prst="rect">
            <a:avLst/>
          </a:prstGeom>
          <a:solidFill>
            <a:srgbClr val="08579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b="1"/>
              <a:t>Scoring: Phase 1</a:t>
            </a:r>
            <a:endParaRPr/>
          </a:p>
        </p:txBody>
      </p:sp>
      <p:sp>
        <p:nvSpPr>
          <p:cNvPr id="157" name="Google Shape;157;g3b2cd296045_0_14"/>
          <p:cNvSpPr txBox="1">
            <a:spLocks noGrp="1"/>
          </p:cNvSpPr>
          <p:nvPr>
            <p:ph type="ftr" idx="11"/>
          </p:nvPr>
        </p:nvSpPr>
        <p:spPr>
          <a:xfrm>
            <a:off x="2874026" y="6356351"/>
            <a:ext cx="3396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Construction and Materials Management System </a:t>
            </a:r>
            <a:endParaRPr/>
          </a:p>
        </p:txBody>
      </p:sp>
      <p:sp>
        <p:nvSpPr>
          <p:cNvPr id="158" name="Google Shape;158;g3b2cd296045_0_14"/>
          <p:cNvSpPr txBox="1">
            <a:spLocks noGrp="1"/>
          </p:cNvSpPr>
          <p:nvPr>
            <p:ph type="sldNum" idx="12"/>
          </p:nvPr>
        </p:nvSpPr>
        <p:spPr>
          <a:xfrm>
            <a:off x="6391848" y="6322919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graphicFrame>
        <p:nvGraphicFramePr>
          <p:cNvPr id="159" name="Google Shape;159;g3b2cd296045_0_14"/>
          <p:cNvGraphicFramePr/>
          <p:nvPr/>
        </p:nvGraphicFramePr>
        <p:xfrm>
          <a:off x="995250" y="1357525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{E6883908-05DA-4BA2-AA31-CAA224D9C82E}</a:tableStyleId>
              </a:tblPr>
              <a:tblGrid>
                <a:gridCol w="605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1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79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/>
                        <a:t>Phase 1: Detailed Technical Response (1000 Total Points Possible)</a:t>
                      </a:r>
                      <a:endParaRPr sz="1300"/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775"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/>
                        <a:t>EVALUATION CRITERIA</a:t>
                      </a:r>
                      <a:endParaRPr sz="1300" b="1"/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/>
                        <a:t>Points Possible</a:t>
                      </a:r>
                      <a:endParaRPr sz="1300" b="1"/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6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/>
                        <a:t>1. Understanding and Experience (150 points)</a:t>
                      </a:r>
                      <a:endParaRPr sz="1300"/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Clear grasp of ALDOT construction and materials management, and best practices</a:t>
                      </a:r>
                      <a:endParaRPr sz="1300"/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100</a:t>
                      </a:r>
                      <a:endParaRPr sz="1300"/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Demonstrated experience with DOTs or similar public agencies</a:t>
                      </a:r>
                      <a:endParaRPr sz="1300"/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25</a:t>
                      </a:r>
                      <a:endParaRPr sz="1300"/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9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Reference letters from a minimum of two projects</a:t>
                      </a:r>
                      <a:endParaRPr sz="1300"/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25</a:t>
                      </a:r>
                      <a:endParaRPr sz="1300"/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/>
                        <a:t>2. Team Structure and Personnel (125 points)</a:t>
                      </a:r>
                      <a:endParaRPr sz="1300"/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Roles and credentials of key personnel on project team</a:t>
                      </a:r>
                      <a:endParaRPr sz="1300"/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75</a:t>
                      </a:r>
                      <a:endParaRPr sz="1300"/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Recent successes on similarly scoped project experiences</a:t>
                      </a:r>
                      <a:endParaRPr sz="1300"/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50</a:t>
                      </a:r>
                      <a:endParaRPr sz="1300"/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51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/>
                        <a:t>3. Firm's Implementation Capability (225 points)</a:t>
                      </a:r>
                      <a:endParaRPr sz="1300"/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Implementation approach</a:t>
                      </a:r>
                      <a:endParaRPr sz="1300"/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100</a:t>
                      </a:r>
                      <a:endParaRPr sz="1300"/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Project and change management approach</a:t>
                      </a:r>
                      <a:endParaRPr sz="1300"/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75</a:t>
                      </a:r>
                      <a:endParaRPr sz="1300"/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QA/QC and Testing plan</a:t>
                      </a:r>
                      <a:endParaRPr sz="1300"/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50</a:t>
                      </a:r>
                      <a:endParaRPr sz="1300"/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51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/>
                        <a:t>4. Solution's Capability (500 points)</a:t>
                      </a:r>
                      <a:endParaRPr sz="1300"/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Ability to meet mandatory requirements out of the box or with configuration</a:t>
                      </a:r>
                      <a:endParaRPr sz="1300"/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300</a:t>
                      </a:r>
                      <a:endParaRPr sz="1300"/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Ability to interact/interface with ALDOT key systems</a:t>
                      </a:r>
                      <a:endParaRPr sz="1300"/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125</a:t>
                      </a:r>
                      <a:endParaRPr sz="1300"/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Querying and reporting capabilities</a:t>
                      </a:r>
                      <a:endParaRPr sz="1300"/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75</a:t>
                      </a:r>
                      <a:endParaRPr sz="1300"/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 Yellow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86E2147-38A4-42D7-81D2-935719248CE8}"/>
</file>

<file path=customXml/itemProps2.xml><?xml version="1.0" encoding="utf-8"?>
<ds:datastoreItem xmlns:ds="http://schemas.openxmlformats.org/officeDocument/2006/customXml" ds:itemID="{027B2885-FD2E-4C13-B70E-79C96C1B0A3A}"/>
</file>

<file path=customXml/itemProps3.xml><?xml version="1.0" encoding="utf-8"?>
<ds:datastoreItem xmlns:ds="http://schemas.openxmlformats.org/officeDocument/2006/customXml" ds:itemID="{3DA9E1CC-C88D-4C91-9831-5A3AD98C1CD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578</Words>
  <Application>Microsoft Office PowerPoint</Application>
  <PresentationFormat>On-screen Show (4:3)</PresentationFormat>
  <Paragraphs>130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 Black</vt:lpstr>
      <vt:lpstr>Calibri</vt:lpstr>
      <vt:lpstr>Arial</vt:lpstr>
      <vt:lpstr>Office Theme</vt:lpstr>
      <vt:lpstr>Construction and Materials Management System</vt:lpstr>
      <vt:lpstr>Agenda</vt:lpstr>
      <vt:lpstr>Introductions</vt:lpstr>
      <vt:lpstr>Project Overview and Objectives</vt:lpstr>
      <vt:lpstr>Project Overview and Objectives</vt:lpstr>
      <vt:lpstr>Key Project Dates</vt:lpstr>
      <vt:lpstr>Mandatory Minimum Requirements</vt:lpstr>
      <vt:lpstr>Mandatory Minimums</vt:lpstr>
      <vt:lpstr>Scoring: Phase 1</vt:lpstr>
      <vt:lpstr>Scoring: Phase 2</vt:lpstr>
      <vt:lpstr>Vendor Questions to ALDOT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Crystal Milam</dc:creator>
  <cp:lastModifiedBy>Timmons, Tina L</cp:lastModifiedBy>
  <cp:revision>1</cp:revision>
  <dcterms:created xsi:type="dcterms:W3CDTF">2019-06-03T15:56:16Z</dcterms:created>
  <dcterms:modified xsi:type="dcterms:W3CDTF">2026-01-22T21:54:30Z</dcterms:modified>
</cp:coreProperties>
</file>